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1" r:id="rId2"/>
    <p:sldId id="256" r:id="rId3"/>
    <p:sldId id="257" r:id="rId4"/>
    <p:sldId id="258" r:id="rId5"/>
    <p:sldId id="259" r:id="rId6"/>
    <p:sldId id="264" r:id="rId7"/>
    <p:sldId id="268" r:id="rId8"/>
    <p:sldId id="265" r:id="rId9"/>
    <p:sldId id="266" r:id="rId10"/>
    <p:sldId id="267" r:id="rId11"/>
    <p:sldId id="269" r:id="rId12"/>
    <p:sldId id="263" r:id="rId13"/>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D6A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33" autoAdjust="0"/>
  </p:normalViewPr>
  <p:slideViewPr>
    <p:cSldViewPr>
      <p:cViewPr varScale="1">
        <p:scale>
          <a:sx n="74" d="100"/>
          <a:sy n="74" d="100"/>
        </p:scale>
        <p:origin x="171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1249D1DC-EAA2-42EE-ACA9-EB08FA76C8D7}" type="datetimeFigureOut">
              <a:rPr lang="en-US" smtClean="0"/>
              <a:pPr/>
              <a:t>1/23/2022</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8EAD6EC-ADE9-4B0F-8B8A-E06580E88BB6}" type="slidenum">
              <a:rPr lang="en-US" smtClean="0"/>
              <a:pPr/>
              <a:t>‹#›</a:t>
            </a:fld>
            <a:endParaRPr lang="en-US"/>
          </a:p>
        </p:txBody>
      </p:sp>
    </p:spTree>
    <p:extLst>
      <p:ext uri="{BB962C8B-B14F-4D97-AF65-F5344CB8AC3E}">
        <p14:creationId xmlns:p14="http://schemas.microsoft.com/office/powerpoint/2010/main" val="2440330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152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15478F7-21FD-43E9-895E-EC7110DA2404}" type="datetimeFigureOut">
              <a:rPr lang="en-US" smtClean="0"/>
              <a:pPr/>
              <a:t>1/23/2022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95008BC-DA31-4D19-837B-EFA4386B05F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543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008BC-DA31-4D19-837B-EFA4386B05F5}" type="slidenum">
              <a:rPr lang="en-US" smtClean="0"/>
              <a:pPr/>
              <a:t>‹#›</a:t>
            </a:fld>
            <a:endParaRPr lang="en-US"/>
          </a:p>
        </p:txBody>
      </p:sp>
      <p:sp>
        <p:nvSpPr>
          <p:cNvPr id="7" name="Text Box 42"/>
          <p:cNvSpPr txBox="1">
            <a:spLocks noChangeArrowheads="1"/>
          </p:cNvSpPr>
          <p:nvPr userDrawn="1"/>
        </p:nvSpPr>
        <p:spPr bwMode="auto">
          <a:xfrm>
            <a:off x="3505199" y="6400800"/>
            <a:ext cx="1912704" cy="246221"/>
          </a:xfrm>
          <a:prstGeom prst="rect">
            <a:avLst/>
          </a:prstGeom>
          <a:noFill/>
          <a:ln w="9525">
            <a:noFill/>
            <a:miter lim="800000"/>
            <a:headEnd/>
            <a:tailEnd/>
          </a:ln>
          <a:effectLst/>
        </p:spPr>
        <p:txBody>
          <a:bodyPr wrap="none">
            <a:spAutoFit/>
          </a:bodyPr>
          <a:lstStyle/>
          <a:p>
            <a:pPr algn="r">
              <a:lnSpc>
                <a:spcPct val="100000"/>
              </a:lnSpc>
              <a:spcAft>
                <a:spcPct val="0"/>
              </a:spcAft>
              <a:buClrTx/>
              <a:defRPr/>
            </a:pPr>
            <a:r>
              <a:rPr lang="en-US" altLang="en-US" sz="1000" b="0" baseline="0" dirty="0">
                <a:latin typeface="Arial" charset="0"/>
              </a:rPr>
              <a:t>Dino Konstantopoulos </a:t>
            </a:r>
            <a:r>
              <a:rPr lang="en-US" altLang="en-US" sz="1000" b="0" dirty="0">
                <a:latin typeface="Arial" charset="0"/>
              </a:rPr>
              <a:t>© 2022 </a:t>
            </a:r>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924800" y="274638"/>
            <a:ext cx="1047750" cy="10477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UN4NDVIfVI" TargetMode="External"/><Relationship Id="rId2" Type="http://schemas.openxmlformats.org/officeDocument/2006/relationships/hyperlink" Target="https://www.youtube.com/watch?v=xG63O03lWZ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io9.gizmodo.com/5985588/15-uncanny-examples-of-the-golden-ratio-in-natu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175981"/>
            <a:ext cx="6457950" cy="4145587"/>
          </a:xfrm>
          <a:prstGeom prst="rect">
            <a:avLst/>
          </a:prstGeom>
        </p:spPr>
      </p:pic>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dirty="0"/>
              <a:t>What’s your favorite big number?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048000"/>
            <a:ext cx="3233708" cy="2523501"/>
          </a:xfrm>
          <a:prstGeom prst="rect">
            <a:avLst/>
          </a:prstGeom>
        </p:spPr>
      </p:pic>
    </p:spTree>
    <p:extLst>
      <p:ext uri="{BB962C8B-B14F-4D97-AF65-F5344CB8AC3E}">
        <p14:creationId xmlns:p14="http://schemas.microsoft.com/office/powerpoint/2010/main" val="377067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1371600"/>
            <a:ext cx="7538050" cy="5043487"/>
          </a:xfrm>
          <a:prstGeom prst="rect">
            <a:avLst/>
          </a:prstGeom>
        </p:spPr>
      </p:pic>
      <p:pic>
        <p:nvPicPr>
          <p:cNvPr id="5" name="Picture 4"/>
          <p:cNvPicPr>
            <a:picLocks noChangeAspect="1"/>
          </p:cNvPicPr>
          <p:nvPr/>
        </p:nvPicPr>
        <p:blipFill>
          <a:blip r:embed="rId3"/>
          <a:stretch>
            <a:fillRect/>
          </a:stretch>
        </p:blipFill>
        <p:spPr>
          <a:xfrm>
            <a:off x="2054525" y="1371600"/>
            <a:ext cx="4851898" cy="5006911"/>
          </a:xfrm>
          <a:prstGeom prst="rect">
            <a:avLst/>
          </a:prstGeom>
        </p:spPr>
      </p:pic>
      <p:pic>
        <p:nvPicPr>
          <p:cNvPr id="7" name="Picture 6"/>
          <p:cNvPicPr>
            <a:picLocks noChangeAspect="1"/>
          </p:cNvPicPr>
          <p:nvPr/>
        </p:nvPicPr>
        <p:blipFill>
          <a:blip r:embed="rId4"/>
          <a:stretch>
            <a:fillRect/>
          </a:stretch>
        </p:blipFill>
        <p:spPr>
          <a:xfrm>
            <a:off x="7161742" y="4876800"/>
            <a:ext cx="1982258" cy="1501711"/>
          </a:xfrm>
          <a:prstGeom prst="rect">
            <a:avLst/>
          </a:prstGeom>
        </p:spPr>
      </p:pic>
      <p:sp>
        <p:nvSpPr>
          <p:cNvPr id="8" name="Title 7"/>
          <p:cNvSpPr>
            <a:spLocks noGrp="1"/>
          </p:cNvSpPr>
          <p:nvPr>
            <p:ph type="title"/>
          </p:nvPr>
        </p:nvSpPr>
        <p:spPr/>
        <p:txBody>
          <a:bodyPr/>
          <a:lstStyle/>
          <a:p>
            <a:r>
              <a:rPr lang="en-US" dirty="0"/>
              <a:t>Golden Ratio in nature</a:t>
            </a:r>
          </a:p>
        </p:txBody>
      </p:sp>
    </p:spTree>
    <p:extLst>
      <p:ext uri="{BB962C8B-B14F-4D97-AF65-F5344CB8AC3E}">
        <p14:creationId xmlns:p14="http://schemas.microsoft.com/office/powerpoint/2010/main" val="385156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F51E6-C6D9-4029-9649-8B74D195F64F}"/>
              </a:ext>
            </a:extLst>
          </p:cNvPr>
          <p:cNvSpPr>
            <a:spLocks noGrp="1"/>
          </p:cNvSpPr>
          <p:nvPr>
            <p:ph type="title"/>
          </p:nvPr>
        </p:nvSpPr>
        <p:spPr/>
        <p:txBody>
          <a:bodyPr/>
          <a:lstStyle/>
          <a:p>
            <a:r>
              <a:rPr lang="en-US" dirty="0"/>
              <a:t>Golden Ratio and Fibonacci</a:t>
            </a:r>
          </a:p>
        </p:txBody>
      </p:sp>
      <p:sp>
        <p:nvSpPr>
          <p:cNvPr id="4" name="Content Placeholder 3">
            <a:extLst>
              <a:ext uri="{FF2B5EF4-FFF2-40B4-BE49-F238E27FC236}">
                <a16:creationId xmlns:a16="http://schemas.microsoft.com/office/drawing/2014/main" id="{470240CE-B96B-4E91-88B8-7D3CD6AED67B}"/>
              </a:ext>
            </a:extLst>
          </p:cNvPr>
          <p:cNvSpPr>
            <a:spLocks noGrp="1"/>
          </p:cNvSpPr>
          <p:nvPr>
            <p:ph idx="1"/>
          </p:nvPr>
        </p:nvSpPr>
        <p:spPr>
          <a:xfrm>
            <a:off x="457200" y="1600200"/>
            <a:ext cx="8229600" cy="4800600"/>
          </a:xfrm>
        </p:spPr>
        <p:txBody>
          <a:bodyPr>
            <a:normAutofit fontScale="77500" lnSpcReduction="20000"/>
          </a:bodyPr>
          <a:lstStyle/>
          <a:p>
            <a:r>
              <a:rPr lang="en-US" dirty="0"/>
              <a:t>Dividing each Fibonacci number by the previous number gives: 1 / 1 = 1, 2 / 1 = 2, 3 / 2 = 1.5, and so on up to 144 / 89 = 1.6179…. </a:t>
            </a:r>
          </a:p>
          <a:p>
            <a:pPr lvl="1"/>
            <a:r>
              <a:rPr lang="en-US" dirty="0"/>
              <a:t>The resulting sequence is:</a:t>
            </a:r>
          </a:p>
          <a:p>
            <a:pPr lvl="1"/>
            <a:r>
              <a:rPr lang="en-US" dirty="0"/>
              <a:t>1, 2, 1.5, 1.666..., 1.6, 1.625, 1.615…, 1.619…, 1.6176…, 1.6181…, 1.6179…</a:t>
            </a:r>
          </a:p>
          <a:p>
            <a:r>
              <a:rPr lang="en-US" dirty="0"/>
              <a:t>Do you notice anything about those numbers? Perhaps the fact that they keep oscillating around and getting tantalizingly closer and closer to 1.618?—the value of phi: the golden ratio!</a:t>
            </a:r>
          </a:p>
          <a:p>
            <a:r>
              <a:rPr lang="en-US" dirty="0"/>
              <a:t>Completely unbeknownst to Fibonacci, his solution to the rabbit population growth problem has a deep underlying connection to the golden ratio that artists and architects have used for thousands of years</a:t>
            </a:r>
          </a:p>
          <a:p>
            <a:endParaRPr lang="en-US" dirty="0"/>
          </a:p>
        </p:txBody>
      </p:sp>
    </p:spTree>
    <p:extLst>
      <p:ext uri="{BB962C8B-B14F-4D97-AF65-F5344CB8AC3E}">
        <p14:creationId xmlns:p14="http://schemas.microsoft.com/office/powerpoint/2010/main" val="45235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Moral</a:t>
            </a:r>
          </a:p>
        </p:txBody>
      </p:sp>
      <p:sp>
        <p:nvSpPr>
          <p:cNvPr id="3" name="Content Placeholder 2"/>
          <p:cNvSpPr>
            <a:spLocks noGrp="1"/>
          </p:cNvSpPr>
          <p:nvPr>
            <p:ph idx="1"/>
          </p:nvPr>
        </p:nvSpPr>
        <p:spPr>
          <a:xfrm>
            <a:off x="457200" y="1600200"/>
            <a:ext cx="8229600" cy="4876800"/>
          </a:xfrm>
        </p:spPr>
        <p:txBody>
          <a:bodyPr>
            <a:normAutofit fontScale="85000" lnSpcReduction="20000"/>
          </a:bodyPr>
          <a:lstStyle/>
          <a:p>
            <a:r>
              <a:rPr lang="en-US" dirty="0"/>
              <a:t>Think about the natural numbers, or Fibonacci numbers, or prime numbers.. What is easier to remember?</a:t>
            </a:r>
          </a:p>
          <a:p>
            <a:pPr lvl="1"/>
            <a:r>
              <a:rPr lang="en-US" dirty="0"/>
              <a:t>All of these numbers as a distribution?</a:t>
            </a:r>
          </a:p>
          <a:p>
            <a:pPr lvl="1"/>
            <a:r>
              <a:rPr lang="en-US" dirty="0"/>
              <a:t>A generator formula?</a:t>
            </a:r>
          </a:p>
          <a:p>
            <a:r>
              <a:rPr lang="en-US" dirty="0"/>
              <a:t>We will see in class that viewing lots of data as a series of transformations, rather than a series of numbers, will help us analyze them and better mine them</a:t>
            </a:r>
          </a:p>
          <a:p>
            <a:pPr lvl="1"/>
            <a:r>
              <a:rPr lang="en-US" dirty="0"/>
              <a:t>That’s why you need to start thinking </a:t>
            </a:r>
            <a:r>
              <a:rPr lang="en-US" i="1" dirty="0"/>
              <a:t>functional</a:t>
            </a:r>
            <a:r>
              <a:rPr lang="en-US" dirty="0"/>
              <a:t> instead </a:t>
            </a:r>
            <a:r>
              <a:rPr lang="en-US"/>
              <a:t>of </a:t>
            </a:r>
            <a:r>
              <a:rPr lang="en-US" i="1"/>
              <a:t>Object-Oriented</a:t>
            </a:r>
            <a:endParaRPr lang="en-US" dirty="0"/>
          </a:p>
          <a:p>
            <a:pPr lvl="1"/>
            <a:r>
              <a:rPr lang="en-US" dirty="0"/>
              <a:t>We often visualize transformations with geometries…</a:t>
            </a:r>
            <a:br>
              <a:rPr lang="en-US" dirty="0"/>
            </a:br>
            <a:r>
              <a:rPr lang="en-US" dirty="0">
                <a:hlinkClick r:id="rId2"/>
              </a:rPr>
              <a:t>https://www.youtube.com/watch?v=xG63O03lWZI</a:t>
            </a:r>
            <a:r>
              <a:rPr lang="en-US" dirty="0"/>
              <a:t> </a:t>
            </a:r>
            <a:br>
              <a:rPr lang="en-US" dirty="0"/>
            </a:br>
            <a:r>
              <a:rPr lang="en-US" dirty="0">
                <a:hlinkClick r:id="rId3"/>
              </a:rPr>
              <a:t>https://www.youtube.com/watch?v=nUN4NDVIfVI</a:t>
            </a:r>
            <a:r>
              <a:rPr lang="en-US" dirty="0"/>
              <a:t> </a:t>
            </a:r>
          </a:p>
        </p:txBody>
      </p:sp>
    </p:spTree>
    <p:extLst>
      <p:ext uri="{BB962C8B-B14F-4D97-AF65-F5344CB8AC3E}">
        <p14:creationId xmlns:p14="http://schemas.microsoft.com/office/powerpoint/2010/main" val="177372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5410178"/>
            <a:ext cx="1981200" cy="1442313"/>
          </a:xfrm>
          <a:prstGeom prst="rect">
            <a:avLst/>
          </a:prstGeom>
        </p:spPr>
      </p:pic>
      <p:pic>
        <p:nvPicPr>
          <p:cNvPr id="5" name="Picture 4"/>
          <p:cNvPicPr>
            <a:picLocks noChangeAspect="1"/>
          </p:cNvPicPr>
          <p:nvPr/>
        </p:nvPicPr>
        <p:blipFill>
          <a:blip r:embed="rId3"/>
          <a:stretch>
            <a:fillRect/>
          </a:stretch>
        </p:blipFill>
        <p:spPr>
          <a:xfrm>
            <a:off x="4343400" y="1828800"/>
            <a:ext cx="4638675" cy="2971800"/>
          </a:xfrm>
          <a:prstGeom prst="rect">
            <a:avLst/>
          </a:prstGeom>
        </p:spPr>
      </p:pic>
      <p:sp>
        <p:nvSpPr>
          <p:cNvPr id="2" name="Title 1"/>
          <p:cNvSpPr>
            <a:spLocks noGrp="1"/>
          </p:cNvSpPr>
          <p:nvPr>
            <p:ph type="title"/>
          </p:nvPr>
        </p:nvSpPr>
        <p:spPr/>
        <p:txBody>
          <a:bodyPr/>
          <a:lstStyle/>
          <a:p>
            <a:r>
              <a:rPr lang="en-US" dirty="0"/>
              <a:t>Cells</a:t>
            </a:r>
          </a:p>
        </p:txBody>
      </p:sp>
      <p:sp>
        <p:nvSpPr>
          <p:cNvPr id="3" name="Content Placeholder 2"/>
          <p:cNvSpPr>
            <a:spLocks noGrp="1"/>
          </p:cNvSpPr>
          <p:nvPr>
            <p:ph idx="1"/>
          </p:nvPr>
        </p:nvSpPr>
        <p:spPr>
          <a:xfrm>
            <a:off x="457200" y="1600201"/>
            <a:ext cx="8382000" cy="3200400"/>
          </a:xfrm>
        </p:spPr>
        <p:txBody>
          <a:bodyPr>
            <a:normAutofit fontScale="62500" lnSpcReduction="20000"/>
          </a:bodyPr>
          <a:lstStyle/>
          <a:p>
            <a:r>
              <a:rPr lang="en-US" dirty="0"/>
              <a:t>The average human brain has about </a:t>
            </a:r>
            <a:r>
              <a:rPr lang="en-US" b="1" dirty="0"/>
              <a:t>100 billion neurons</a:t>
            </a:r>
            <a:r>
              <a:rPr lang="en-US" dirty="0"/>
              <a:t> (nerve cells)</a:t>
            </a:r>
          </a:p>
          <a:p>
            <a:pPr lvl="1"/>
            <a:r>
              <a:rPr lang="en-US" dirty="0"/>
              <a:t>Jellyfish: 800</a:t>
            </a:r>
          </a:p>
          <a:p>
            <a:pPr lvl="1"/>
            <a:r>
              <a:rPr lang="en-US" dirty="0"/>
              <a:t>Snail: 11,000</a:t>
            </a:r>
          </a:p>
          <a:p>
            <a:pPr lvl="1"/>
            <a:r>
              <a:rPr lang="en-US" dirty="0"/>
              <a:t>Fruit Fly: 100,000</a:t>
            </a:r>
          </a:p>
          <a:p>
            <a:pPr lvl="1"/>
            <a:r>
              <a:rPr lang="en-US" dirty="0"/>
              <a:t>Ant: 250,000</a:t>
            </a:r>
          </a:p>
          <a:p>
            <a:pPr lvl="1"/>
            <a:r>
              <a:rPr lang="en-US" dirty="0"/>
              <a:t>Honey Bee: 960,000</a:t>
            </a:r>
          </a:p>
          <a:p>
            <a:pPr lvl="1"/>
            <a:r>
              <a:rPr lang="en-US" dirty="0"/>
              <a:t>Rat: 200,000,000</a:t>
            </a:r>
          </a:p>
          <a:p>
            <a:pPr lvl="1"/>
            <a:r>
              <a:rPr lang="en-US" dirty="0"/>
              <a:t>Cat: 760,000,000</a:t>
            </a:r>
          </a:p>
          <a:p>
            <a:pPr lvl="1"/>
            <a:r>
              <a:rPr lang="en-US" dirty="0"/>
              <a:t>Human: 86,000,000,000 (10</a:t>
            </a:r>
            <a:r>
              <a:rPr lang="en-US" sz="2900" baseline="30000" dirty="0"/>
              <a:t>11</a:t>
            </a:r>
            <a:r>
              <a:rPr lang="en-US" dirty="0"/>
              <a:t>)</a:t>
            </a:r>
          </a:p>
          <a:p>
            <a:pPr lvl="1"/>
            <a:r>
              <a:rPr lang="en-US" dirty="0"/>
              <a:t>Elephants 257,000,000,000 (10</a:t>
            </a:r>
            <a:r>
              <a:rPr lang="en-US" sz="2800" baseline="30000" dirty="0"/>
              <a:t>12</a:t>
            </a:r>
            <a:r>
              <a:rPr lang="en-US" dirty="0"/>
              <a:t>)</a:t>
            </a:r>
            <a:br>
              <a:rPr lang="en-US" dirty="0"/>
            </a:br>
            <a:endParaRPr lang="en-US" dirty="0"/>
          </a:p>
        </p:txBody>
      </p:sp>
      <p:sp>
        <p:nvSpPr>
          <p:cNvPr id="6" name="Content Placeholder 2"/>
          <p:cNvSpPr txBox="1">
            <a:spLocks/>
          </p:cNvSpPr>
          <p:nvPr/>
        </p:nvSpPr>
        <p:spPr>
          <a:xfrm>
            <a:off x="457200" y="5029200"/>
            <a:ext cx="8382000" cy="3200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average human brain has about </a:t>
            </a:r>
            <a:r>
              <a:rPr lang="en-US" sz="2800" b="1" dirty="0"/>
              <a:t>10</a:t>
            </a:r>
            <a:r>
              <a:rPr lang="en-US" sz="2800" b="1" baseline="30000" dirty="0"/>
              <a:t>15</a:t>
            </a:r>
            <a:r>
              <a:rPr lang="en-US" sz="2800" b="1" dirty="0"/>
              <a:t> synapses</a:t>
            </a:r>
          </a:p>
          <a:p>
            <a:pPr lvl="1"/>
            <a:r>
              <a:rPr lang="en-US" sz="2000" dirty="0"/>
              <a:t>Rat: 10</a:t>
            </a:r>
            <a:r>
              <a:rPr lang="en-US" sz="2000" baseline="30000" dirty="0"/>
              <a:t>11</a:t>
            </a:r>
          </a:p>
          <a:p>
            <a:pPr lvl="1"/>
            <a:r>
              <a:rPr lang="en-US" sz="2000" dirty="0"/>
              <a:t>Cat: 10</a:t>
            </a:r>
            <a:r>
              <a:rPr lang="en-US" sz="2000" baseline="30000" dirty="0"/>
              <a:t>13</a:t>
            </a:r>
          </a:p>
          <a:p>
            <a:pPr lvl="1"/>
            <a:r>
              <a:rPr lang="en-US" sz="2000" dirty="0"/>
              <a:t>Human: 10</a:t>
            </a:r>
            <a:r>
              <a:rPr lang="en-US" sz="2000" baseline="30000" dirty="0"/>
              <a:t>15</a:t>
            </a:r>
          </a:p>
        </p:txBody>
      </p:sp>
    </p:spTree>
    <p:extLst>
      <p:ext uri="{BB962C8B-B14F-4D97-AF65-F5344CB8AC3E}">
        <p14:creationId xmlns:p14="http://schemas.microsoft.com/office/powerpoint/2010/main" val="141761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143500"/>
          </a:xfrm>
          <a:prstGeom prst="rect">
            <a:avLst/>
          </a:prstGeom>
        </p:spPr>
      </p:pic>
      <p:sp>
        <p:nvSpPr>
          <p:cNvPr id="2" name="Title 1"/>
          <p:cNvSpPr>
            <a:spLocks noGrp="1"/>
          </p:cNvSpPr>
          <p:nvPr>
            <p:ph type="title"/>
          </p:nvPr>
        </p:nvSpPr>
        <p:spPr/>
        <p:txBody>
          <a:bodyPr/>
          <a:lstStyle/>
          <a:p>
            <a:r>
              <a:rPr lang="en-US" dirty="0"/>
              <a:t>Stars</a:t>
            </a:r>
          </a:p>
        </p:txBody>
      </p:sp>
      <p:sp>
        <p:nvSpPr>
          <p:cNvPr id="3" name="Content Placeholder 2"/>
          <p:cNvSpPr>
            <a:spLocks noGrp="1"/>
          </p:cNvSpPr>
          <p:nvPr>
            <p:ph idx="1"/>
          </p:nvPr>
        </p:nvSpPr>
        <p:spPr/>
        <p:txBody>
          <a:bodyPr/>
          <a:lstStyle/>
          <a:p>
            <a:r>
              <a:rPr lang="en-US" dirty="0">
                <a:solidFill>
                  <a:schemeClr val="bg1"/>
                </a:solidFill>
              </a:rPr>
              <a:t>Stars in the Milky Way: 200 billion stars</a:t>
            </a:r>
          </a:p>
          <a:p>
            <a:r>
              <a:rPr lang="en-US" dirty="0">
                <a:solidFill>
                  <a:schemeClr val="bg1"/>
                </a:solidFill>
              </a:rPr>
              <a:t>Galaxies in the Universe: 100 billion galaxies</a:t>
            </a:r>
          </a:p>
        </p:txBody>
      </p:sp>
    </p:spTree>
    <p:extLst>
      <p:ext uri="{BB962C8B-B14F-4D97-AF65-F5344CB8AC3E}">
        <p14:creationId xmlns:p14="http://schemas.microsoft.com/office/powerpoint/2010/main" val="2583306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Of Humans, Galaxies and Atoms</a:t>
            </a:r>
          </a:p>
        </p:txBody>
      </p:sp>
      <p:sp>
        <p:nvSpPr>
          <p:cNvPr id="3" name="Content Placeholder 2"/>
          <p:cNvSpPr>
            <a:spLocks noGrp="1"/>
          </p:cNvSpPr>
          <p:nvPr>
            <p:ph idx="1"/>
          </p:nvPr>
        </p:nvSpPr>
        <p:spPr/>
        <p:txBody>
          <a:bodyPr>
            <a:normAutofit fontScale="77500" lnSpcReduction="20000"/>
          </a:bodyPr>
          <a:lstStyle/>
          <a:p>
            <a:r>
              <a:rPr lang="en-US" dirty="0"/>
              <a:t>Atoms in the Universe: ~10</a:t>
            </a:r>
            <a:r>
              <a:rPr lang="en-US" baseline="30000" dirty="0"/>
              <a:t>80</a:t>
            </a:r>
          </a:p>
          <a:p>
            <a:pPr lvl="1"/>
            <a:r>
              <a:rPr lang="en-US" dirty="0"/>
              <a:t>Only accounts only for the observable universe which reaches 46 billion light years in any direction, and is based on where the expansion of space has taken the most distant objects observed</a:t>
            </a:r>
          </a:p>
          <a:p>
            <a:pPr lvl="1"/>
            <a:r>
              <a:rPr lang="en-US" dirty="0"/>
              <a:t>Within this observable universe, this matter is spread homogeneously throughout space, at least when averaged over distances longer than 300 million light-years</a:t>
            </a:r>
          </a:p>
          <a:p>
            <a:pPr lvl="1"/>
            <a:r>
              <a:rPr lang="en-US" dirty="0"/>
              <a:t>On smaller scales, however, matter is observed to form into the clumps of hierarchically-organized luminous matter that we are all familiar with</a:t>
            </a:r>
          </a:p>
          <a:p>
            <a:pPr lvl="1"/>
            <a:r>
              <a:rPr lang="en-US" dirty="0"/>
              <a:t>most atoms are condensed into stars, most stars are condensed into galaxies, most galaxies into clusters, most clusters into </a:t>
            </a:r>
            <a:r>
              <a:rPr lang="en-US" dirty="0" err="1"/>
              <a:t>superclusters</a:t>
            </a:r>
            <a:r>
              <a:rPr lang="en-US" dirty="0"/>
              <a:t> and, finally, into the largest-scale structures like the Great Wall of galaxies </a:t>
            </a:r>
          </a:p>
        </p:txBody>
      </p:sp>
    </p:spTree>
    <p:extLst>
      <p:ext uri="{BB962C8B-B14F-4D97-AF65-F5344CB8AC3E}">
        <p14:creationId xmlns:p14="http://schemas.microsoft.com/office/powerpoint/2010/main" val="13213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Numbers</a:t>
            </a:r>
          </a:p>
        </p:txBody>
      </p:sp>
      <p:sp>
        <p:nvSpPr>
          <p:cNvPr id="3" name="Content Placeholder 2"/>
          <p:cNvSpPr>
            <a:spLocks noGrp="1"/>
          </p:cNvSpPr>
          <p:nvPr>
            <p:ph idx="1"/>
          </p:nvPr>
        </p:nvSpPr>
        <p:spPr/>
        <p:txBody>
          <a:bodyPr>
            <a:normAutofit lnSpcReduction="10000"/>
          </a:bodyPr>
          <a:lstStyle/>
          <a:p>
            <a:r>
              <a:rPr lang="en-US" dirty="0"/>
              <a:t>Billion (Giga): 10</a:t>
            </a:r>
            <a:r>
              <a:rPr lang="en-US" baseline="30000" dirty="0"/>
              <a:t>9</a:t>
            </a:r>
          </a:p>
          <a:p>
            <a:r>
              <a:rPr lang="en-US" dirty="0"/>
              <a:t>Trillion (</a:t>
            </a:r>
            <a:r>
              <a:rPr lang="en-US" dirty="0" err="1"/>
              <a:t>Tera</a:t>
            </a:r>
            <a:r>
              <a:rPr lang="en-US" dirty="0"/>
              <a:t>): 10</a:t>
            </a:r>
            <a:r>
              <a:rPr lang="en-US" baseline="30000" dirty="0"/>
              <a:t>12</a:t>
            </a:r>
          </a:p>
          <a:p>
            <a:r>
              <a:rPr lang="en-US" dirty="0"/>
              <a:t>Quadrillion (</a:t>
            </a:r>
            <a:r>
              <a:rPr lang="en-US" dirty="0" err="1"/>
              <a:t>Peta</a:t>
            </a:r>
            <a:r>
              <a:rPr lang="en-US" dirty="0"/>
              <a:t>): 10</a:t>
            </a:r>
            <a:r>
              <a:rPr lang="en-US" baseline="30000" dirty="0"/>
              <a:t>15</a:t>
            </a:r>
          </a:p>
          <a:p>
            <a:r>
              <a:rPr lang="en-US" dirty="0"/>
              <a:t>Quintillion (</a:t>
            </a:r>
            <a:r>
              <a:rPr lang="en-US" dirty="0" err="1"/>
              <a:t>Exa</a:t>
            </a:r>
            <a:r>
              <a:rPr lang="en-US" dirty="0"/>
              <a:t>): 10</a:t>
            </a:r>
            <a:r>
              <a:rPr lang="en-US" baseline="30000" dirty="0"/>
              <a:t>18</a:t>
            </a:r>
          </a:p>
          <a:p>
            <a:r>
              <a:rPr lang="en-US" dirty="0"/>
              <a:t>Sextillion (Zeta): 10</a:t>
            </a:r>
            <a:r>
              <a:rPr lang="en-US" baseline="30000" dirty="0"/>
              <a:t>21</a:t>
            </a:r>
          </a:p>
          <a:p>
            <a:r>
              <a:rPr lang="en-US" dirty="0"/>
              <a:t>Septillion (</a:t>
            </a:r>
            <a:r>
              <a:rPr lang="en-US" dirty="0" err="1"/>
              <a:t>Yotta</a:t>
            </a:r>
            <a:r>
              <a:rPr lang="en-US" dirty="0"/>
              <a:t>): 10</a:t>
            </a:r>
            <a:r>
              <a:rPr lang="en-US" baseline="30000" dirty="0"/>
              <a:t>24</a:t>
            </a:r>
          </a:p>
          <a:p>
            <a:r>
              <a:rPr lang="en-US" dirty="0"/>
              <a:t>Googol: 10</a:t>
            </a:r>
            <a:r>
              <a:rPr lang="en-US" baseline="30000" dirty="0"/>
              <a:t>100</a:t>
            </a:r>
          </a:p>
          <a:p>
            <a:r>
              <a:rPr lang="en-US" dirty="0"/>
              <a:t>Googolplex: 10</a:t>
            </a:r>
            <a:r>
              <a:rPr lang="en-US" baseline="30000" dirty="0"/>
              <a:t>googol</a:t>
            </a:r>
          </a:p>
        </p:txBody>
      </p:sp>
      <p:sp>
        <p:nvSpPr>
          <p:cNvPr id="4" name="TextBox 3"/>
          <p:cNvSpPr txBox="1"/>
          <p:nvPr/>
        </p:nvSpPr>
        <p:spPr>
          <a:xfrm>
            <a:off x="4299548" y="1814260"/>
            <a:ext cx="4778680" cy="369332"/>
          </a:xfrm>
          <a:prstGeom prst="rect">
            <a:avLst/>
          </a:prstGeom>
          <a:noFill/>
        </p:spPr>
        <p:txBody>
          <a:bodyPr wrap="none" rtlCol="0">
            <a:spAutoFit/>
          </a:bodyPr>
          <a:lstStyle/>
          <a:p>
            <a:r>
              <a:rPr lang="en-US" i="1" dirty="0">
                <a:solidFill>
                  <a:srgbClr val="0070C0"/>
                </a:solidFill>
              </a:rPr>
              <a:t>Neurons in a human brain/Stars in the Milky Way</a:t>
            </a:r>
          </a:p>
        </p:txBody>
      </p:sp>
      <p:sp>
        <p:nvSpPr>
          <p:cNvPr id="5" name="TextBox 4"/>
          <p:cNvSpPr txBox="1"/>
          <p:nvPr/>
        </p:nvSpPr>
        <p:spPr>
          <a:xfrm>
            <a:off x="4724400" y="4084456"/>
            <a:ext cx="2127505" cy="369332"/>
          </a:xfrm>
          <a:prstGeom prst="rect">
            <a:avLst/>
          </a:prstGeom>
          <a:noFill/>
        </p:spPr>
        <p:txBody>
          <a:bodyPr wrap="none" rtlCol="0">
            <a:spAutoFit/>
          </a:bodyPr>
          <a:lstStyle/>
          <a:p>
            <a:r>
              <a:rPr lang="en-US" i="1" dirty="0">
                <a:solidFill>
                  <a:srgbClr val="0070C0"/>
                </a:solidFill>
              </a:rPr>
              <a:t>Stars in the Universe</a:t>
            </a:r>
          </a:p>
        </p:txBody>
      </p:sp>
      <p:sp>
        <p:nvSpPr>
          <p:cNvPr id="6" name="TextBox 5"/>
          <p:cNvSpPr txBox="1"/>
          <p:nvPr/>
        </p:nvSpPr>
        <p:spPr>
          <a:xfrm>
            <a:off x="4724400" y="3509478"/>
            <a:ext cx="2529282" cy="369332"/>
          </a:xfrm>
          <a:prstGeom prst="rect">
            <a:avLst/>
          </a:prstGeom>
          <a:noFill/>
        </p:spPr>
        <p:txBody>
          <a:bodyPr wrap="none" rtlCol="0">
            <a:spAutoFit/>
          </a:bodyPr>
          <a:lstStyle/>
          <a:p>
            <a:r>
              <a:rPr lang="en-US" i="1" dirty="0">
                <a:solidFill>
                  <a:srgbClr val="0070C0"/>
                </a:solidFill>
              </a:rPr>
              <a:t>Human neurons on Earth</a:t>
            </a:r>
          </a:p>
        </p:txBody>
      </p:sp>
      <p:sp>
        <p:nvSpPr>
          <p:cNvPr id="7" name="TextBox 6"/>
          <p:cNvSpPr txBox="1"/>
          <p:nvPr/>
        </p:nvSpPr>
        <p:spPr>
          <a:xfrm>
            <a:off x="4673103" y="4695287"/>
            <a:ext cx="2230098" cy="369332"/>
          </a:xfrm>
          <a:prstGeom prst="rect">
            <a:avLst/>
          </a:prstGeom>
          <a:noFill/>
        </p:spPr>
        <p:txBody>
          <a:bodyPr wrap="none" rtlCol="0">
            <a:spAutoFit/>
          </a:bodyPr>
          <a:lstStyle/>
          <a:p>
            <a:r>
              <a:rPr lang="en-US" i="1" dirty="0">
                <a:solidFill>
                  <a:srgbClr val="0070C0"/>
                </a:solidFill>
              </a:rPr>
              <a:t>Atoms in the Universe</a:t>
            </a:r>
          </a:p>
        </p:txBody>
      </p:sp>
      <p:sp>
        <p:nvSpPr>
          <p:cNvPr id="8" name="TextBox 7"/>
          <p:cNvSpPr txBox="1"/>
          <p:nvPr/>
        </p:nvSpPr>
        <p:spPr>
          <a:xfrm>
            <a:off x="4299548" y="2028911"/>
            <a:ext cx="4444615" cy="369332"/>
          </a:xfrm>
          <a:prstGeom prst="rect">
            <a:avLst/>
          </a:prstGeom>
          <a:noFill/>
        </p:spPr>
        <p:txBody>
          <a:bodyPr wrap="none" rtlCol="0">
            <a:spAutoFit/>
          </a:bodyPr>
          <a:lstStyle/>
          <a:p>
            <a:r>
              <a:rPr lang="en-US" i="1" dirty="0">
                <a:solidFill>
                  <a:srgbClr val="0070C0"/>
                </a:solidFill>
              </a:rPr>
              <a:t>How many $ </a:t>
            </a:r>
            <a:r>
              <a:rPr lang="en-US" i="1" dirty="0" err="1">
                <a:solidFill>
                  <a:srgbClr val="0070C0"/>
                </a:solidFill>
              </a:rPr>
              <a:t>greeks</a:t>
            </a:r>
            <a:r>
              <a:rPr lang="en-US" i="1" dirty="0">
                <a:solidFill>
                  <a:srgbClr val="0070C0"/>
                </a:solidFill>
              </a:rPr>
              <a:t> owe/Your Wikipedia Lab</a:t>
            </a:r>
          </a:p>
        </p:txBody>
      </p:sp>
      <p:sp>
        <p:nvSpPr>
          <p:cNvPr id="9" name="TextBox 8"/>
          <p:cNvSpPr txBox="1"/>
          <p:nvPr/>
        </p:nvSpPr>
        <p:spPr>
          <a:xfrm>
            <a:off x="838200" y="1226278"/>
            <a:ext cx="2044149" cy="369332"/>
          </a:xfrm>
          <a:prstGeom prst="rect">
            <a:avLst/>
          </a:prstGeom>
          <a:noFill/>
        </p:spPr>
        <p:txBody>
          <a:bodyPr wrap="none" rtlCol="0">
            <a:spAutoFit/>
          </a:bodyPr>
          <a:lstStyle/>
          <a:p>
            <a:r>
              <a:rPr lang="en-US" dirty="0"/>
              <a:t>Million (Mega): 10</a:t>
            </a:r>
            <a:r>
              <a:rPr lang="en-US" baseline="30000" dirty="0"/>
              <a:t>6</a:t>
            </a:r>
          </a:p>
        </p:txBody>
      </p:sp>
      <p:sp>
        <p:nvSpPr>
          <p:cNvPr id="10" name="TextBox 9"/>
          <p:cNvSpPr txBox="1"/>
          <p:nvPr/>
        </p:nvSpPr>
        <p:spPr>
          <a:xfrm>
            <a:off x="3730507" y="1194909"/>
            <a:ext cx="5338384" cy="369332"/>
          </a:xfrm>
          <a:prstGeom prst="rect">
            <a:avLst/>
          </a:prstGeom>
          <a:noFill/>
        </p:spPr>
        <p:txBody>
          <a:bodyPr wrap="none" rtlCol="0">
            <a:spAutoFit/>
          </a:bodyPr>
          <a:lstStyle/>
          <a:p>
            <a:r>
              <a:rPr lang="en-US" i="1" dirty="0">
                <a:solidFill>
                  <a:srgbClr val="0070C0"/>
                </a:solidFill>
              </a:rPr>
              <a:t>A book of zeroes </a:t>
            </a:r>
            <a:r>
              <a:rPr lang="en-US" sz="1200" dirty="0"/>
              <a:t>(400 pages with 50 lines per page and 50 zeroes per line)</a:t>
            </a:r>
            <a:endParaRPr lang="en-US" i="1" dirty="0">
              <a:solidFill>
                <a:srgbClr val="0070C0"/>
              </a:solidFill>
            </a:endParaRPr>
          </a:p>
        </p:txBody>
      </p:sp>
      <p:sp>
        <p:nvSpPr>
          <p:cNvPr id="11" name="TextBox 10"/>
          <p:cNvSpPr txBox="1"/>
          <p:nvPr/>
        </p:nvSpPr>
        <p:spPr>
          <a:xfrm>
            <a:off x="4293114" y="2215760"/>
            <a:ext cx="2800767" cy="369332"/>
          </a:xfrm>
          <a:prstGeom prst="rect">
            <a:avLst/>
          </a:prstGeom>
          <a:noFill/>
        </p:spPr>
        <p:txBody>
          <a:bodyPr wrap="none" rtlCol="0">
            <a:spAutoFit/>
          </a:bodyPr>
          <a:lstStyle/>
          <a:p>
            <a:r>
              <a:rPr lang="en-US" i="1" dirty="0">
                <a:solidFill>
                  <a:srgbClr val="0070C0"/>
                </a:solidFill>
              </a:rPr>
              <a:t>How many $ </a:t>
            </a:r>
            <a:r>
              <a:rPr lang="en-US" i="1" dirty="0" err="1">
                <a:solidFill>
                  <a:srgbClr val="0070C0"/>
                </a:solidFill>
              </a:rPr>
              <a:t>americans</a:t>
            </a:r>
            <a:r>
              <a:rPr lang="en-US" i="1" dirty="0">
                <a:solidFill>
                  <a:srgbClr val="0070C0"/>
                </a:solidFill>
              </a:rPr>
              <a:t> owe</a:t>
            </a:r>
          </a:p>
        </p:txBody>
      </p:sp>
      <p:sp>
        <p:nvSpPr>
          <p:cNvPr id="12" name="TextBox 11"/>
          <p:cNvSpPr txBox="1"/>
          <p:nvPr/>
        </p:nvSpPr>
        <p:spPr>
          <a:xfrm>
            <a:off x="4651699" y="5041393"/>
            <a:ext cx="2820003" cy="369332"/>
          </a:xfrm>
          <a:prstGeom prst="rect">
            <a:avLst/>
          </a:prstGeom>
          <a:noFill/>
        </p:spPr>
        <p:txBody>
          <a:bodyPr wrap="none" rtlCol="0">
            <a:spAutoFit/>
          </a:bodyPr>
          <a:lstStyle/>
          <a:p>
            <a:r>
              <a:rPr lang="en-US" i="1" dirty="0">
                <a:solidFill>
                  <a:srgbClr val="0070C0"/>
                </a:solidFill>
              </a:rPr>
              <a:t>10,001</a:t>
            </a:r>
            <a:r>
              <a:rPr lang="en-US" i="1" baseline="30000" dirty="0">
                <a:solidFill>
                  <a:srgbClr val="0070C0"/>
                </a:solidFill>
              </a:rPr>
              <a:t>st</a:t>
            </a:r>
            <a:r>
              <a:rPr lang="en-US" i="1" dirty="0">
                <a:solidFill>
                  <a:srgbClr val="0070C0"/>
                </a:solidFill>
              </a:rPr>
              <a:t> </a:t>
            </a:r>
            <a:r>
              <a:rPr lang="en-US" i="1" dirty="0" err="1">
                <a:solidFill>
                  <a:srgbClr val="0070C0"/>
                </a:solidFill>
              </a:rPr>
              <a:t>Primonacci</a:t>
            </a:r>
            <a:r>
              <a:rPr lang="en-US" i="1" dirty="0">
                <a:solidFill>
                  <a:srgbClr val="0070C0"/>
                </a:solidFill>
              </a:rPr>
              <a:t> number</a:t>
            </a:r>
          </a:p>
        </p:txBody>
      </p:sp>
      <p:sp>
        <p:nvSpPr>
          <p:cNvPr id="13" name="Left Arrow 12"/>
          <p:cNvSpPr/>
          <p:nvPr/>
        </p:nvSpPr>
        <p:spPr>
          <a:xfrm>
            <a:off x="3200400" y="1295400"/>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 Arrow 13"/>
          <p:cNvSpPr/>
          <p:nvPr/>
        </p:nvSpPr>
        <p:spPr>
          <a:xfrm>
            <a:off x="3784985" y="2034848"/>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p:cNvSpPr/>
          <p:nvPr/>
        </p:nvSpPr>
        <p:spPr>
          <a:xfrm>
            <a:off x="4221099" y="3658699"/>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4241647" y="4215585"/>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p:cNvSpPr/>
          <p:nvPr/>
        </p:nvSpPr>
        <p:spPr>
          <a:xfrm>
            <a:off x="4070948" y="4831312"/>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eft Arrow 17"/>
          <p:cNvSpPr/>
          <p:nvPr/>
        </p:nvSpPr>
        <p:spPr>
          <a:xfrm>
            <a:off x="4013047" y="5181600"/>
            <a:ext cx="457200" cy="1222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7139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Golden Ratio</a:t>
            </a:r>
          </a:p>
        </p:txBody>
      </p:sp>
      <p:sp>
        <p:nvSpPr>
          <p:cNvPr id="3" name="Content Placeholder 2"/>
          <p:cNvSpPr>
            <a:spLocks noGrp="1"/>
          </p:cNvSpPr>
          <p:nvPr>
            <p:ph idx="1"/>
          </p:nvPr>
        </p:nvSpPr>
        <p:spPr/>
        <p:txBody>
          <a:bodyPr>
            <a:normAutofit fontScale="85000" lnSpcReduction="20000"/>
          </a:bodyPr>
          <a:lstStyle/>
          <a:p>
            <a:r>
              <a:rPr lang="en-US" dirty="0"/>
              <a:t>Historically, the number can be seen in the architecture of many ancient creations, like the </a:t>
            </a:r>
            <a:r>
              <a:rPr lang="en-US" i="1" dirty="0"/>
              <a:t>Great Pyramids </a:t>
            </a:r>
            <a:r>
              <a:rPr lang="en-US" dirty="0"/>
              <a:t>and the </a:t>
            </a:r>
            <a:r>
              <a:rPr lang="en-US" i="1" dirty="0"/>
              <a:t>Parthenon</a:t>
            </a:r>
          </a:p>
          <a:p>
            <a:pPr lvl="1"/>
            <a:r>
              <a:rPr lang="en-US" dirty="0"/>
              <a:t>In the Great Pyramid of Giza, the length of each side of the base is 756 feet with a height of 481 feet. The ratio of the base to the height is roughly 1.5717, which is close to the Golden ratio</a:t>
            </a:r>
          </a:p>
          <a:p>
            <a:r>
              <a:rPr lang="en-US" dirty="0"/>
              <a:t>These numbers can be applied to </a:t>
            </a:r>
            <a:br>
              <a:rPr lang="en-US" dirty="0"/>
            </a:br>
            <a:r>
              <a:rPr lang="en-US" dirty="0"/>
              <a:t>the proportions of a rectangle, </a:t>
            </a:r>
            <a:br>
              <a:rPr lang="en-US" dirty="0"/>
            </a:br>
            <a:r>
              <a:rPr lang="en-US" dirty="0"/>
              <a:t>called the Golden rectangle. This </a:t>
            </a:r>
            <a:br>
              <a:rPr lang="en-US" dirty="0"/>
            </a:br>
            <a:r>
              <a:rPr lang="en-US" dirty="0"/>
              <a:t>is known as one of the </a:t>
            </a:r>
            <a:r>
              <a:rPr lang="en-US" i="1" dirty="0"/>
              <a:t>most </a:t>
            </a:r>
            <a:br>
              <a:rPr lang="en-US" i="1" dirty="0"/>
            </a:br>
            <a:r>
              <a:rPr lang="en-US" i="1" dirty="0"/>
              <a:t>visually satisfying of all </a:t>
            </a:r>
            <a:br>
              <a:rPr lang="en-US" i="1" dirty="0"/>
            </a:br>
            <a:r>
              <a:rPr lang="en-US" i="1" dirty="0"/>
              <a:t>geometric forms</a:t>
            </a:r>
          </a:p>
        </p:txBody>
      </p:sp>
      <p:pic>
        <p:nvPicPr>
          <p:cNvPr id="4" name="Picture 3"/>
          <p:cNvPicPr>
            <a:picLocks noChangeAspect="1"/>
          </p:cNvPicPr>
          <p:nvPr/>
        </p:nvPicPr>
        <p:blipFill>
          <a:blip r:embed="rId2"/>
          <a:stretch>
            <a:fillRect/>
          </a:stretch>
        </p:blipFill>
        <p:spPr>
          <a:xfrm>
            <a:off x="5638800" y="3962400"/>
            <a:ext cx="3016716" cy="2057400"/>
          </a:xfrm>
          <a:prstGeom prst="rect">
            <a:avLst/>
          </a:prstGeom>
        </p:spPr>
      </p:pic>
    </p:spTree>
    <p:extLst>
      <p:ext uri="{BB962C8B-B14F-4D97-AF65-F5344CB8AC3E}">
        <p14:creationId xmlns:p14="http://schemas.microsoft.com/office/powerpoint/2010/main" val="25415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95B75-0B67-4535-890A-E7FD00592F3C}"/>
              </a:ext>
            </a:extLst>
          </p:cNvPr>
          <p:cNvSpPr>
            <a:spLocks noGrp="1"/>
          </p:cNvSpPr>
          <p:nvPr>
            <p:ph type="title"/>
          </p:nvPr>
        </p:nvSpPr>
        <p:spPr/>
        <p:txBody>
          <a:bodyPr/>
          <a:lstStyle/>
          <a:p>
            <a:r>
              <a:rPr lang="en-US" dirty="0"/>
              <a:t>Golden Ratio</a:t>
            </a:r>
          </a:p>
        </p:txBody>
      </p:sp>
      <p:sp>
        <p:nvSpPr>
          <p:cNvPr id="3" name="Content Placeholder 2">
            <a:extLst>
              <a:ext uri="{FF2B5EF4-FFF2-40B4-BE49-F238E27FC236}">
                <a16:creationId xmlns:a16="http://schemas.microsoft.com/office/drawing/2014/main" id="{46F02B14-7110-4093-B473-B19DDF7CC76D}"/>
              </a:ext>
            </a:extLst>
          </p:cNvPr>
          <p:cNvSpPr>
            <a:spLocks noGrp="1"/>
          </p:cNvSpPr>
          <p:nvPr>
            <p:ph idx="1"/>
          </p:nvPr>
        </p:nvSpPr>
        <p:spPr/>
        <p:txBody>
          <a:bodyPr/>
          <a:lstStyle/>
          <a:p>
            <a:r>
              <a:rPr lang="en-US" dirty="0"/>
              <a:t>Two quantities are in the golden ratio if their ratio is the same as the ratio of their sum to the larger of the two quantities</a:t>
            </a:r>
          </a:p>
        </p:txBody>
      </p:sp>
    </p:spTree>
    <p:extLst>
      <p:ext uri="{BB962C8B-B14F-4D97-AF65-F5344CB8AC3E}">
        <p14:creationId xmlns:p14="http://schemas.microsoft.com/office/powerpoint/2010/main" val="1312759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Golden Ratio in Design </a:t>
            </a:r>
          </a:p>
        </p:txBody>
      </p:sp>
      <p:sp>
        <p:nvSpPr>
          <p:cNvPr id="3" name="Content Placeholder 2">
            <a:extLst>
              <a:ext uri="{FF2B5EF4-FFF2-40B4-BE49-F238E27FC236}">
                <a16:creationId xmlns:a16="http://schemas.microsoft.com/office/drawing/2014/main" id="{4CC1BEFF-2372-4362-B909-F45CDA5F0C6F}"/>
              </a:ext>
            </a:extLst>
          </p:cNvPr>
          <p:cNvSpPr>
            <a:spLocks noGrp="1"/>
          </p:cNvSpPr>
          <p:nvPr>
            <p:ph idx="1"/>
          </p:nvPr>
        </p:nvSpPr>
        <p:spPr>
          <a:xfrm>
            <a:off x="2971800" y="1600200"/>
            <a:ext cx="5715000" cy="4525963"/>
          </a:xfrm>
        </p:spPr>
        <p:txBody>
          <a:bodyPr/>
          <a:lstStyle/>
          <a:p>
            <a:r>
              <a:rPr lang="en-US" dirty="0"/>
              <a:t>a/b = (</a:t>
            </a:r>
            <a:r>
              <a:rPr lang="en-US" dirty="0" err="1"/>
              <a:t>a+b</a:t>
            </a:r>
            <a:r>
              <a:rPr lang="en-US" dirty="0"/>
              <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430935"/>
            <a:ext cx="7682614" cy="37957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066800"/>
            <a:ext cx="2811826" cy="2578894"/>
          </a:xfrm>
          <a:prstGeom prst="rect">
            <a:avLst/>
          </a:prstGeom>
        </p:spPr>
      </p:pic>
    </p:spTree>
    <p:extLst>
      <p:ext uri="{BB962C8B-B14F-4D97-AF65-F5344CB8AC3E}">
        <p14:creationId xmlns:p14="http://schemas.microsoft.com/office/powerpoint/2010/main" val="4007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Golden Ratio in nature</a:t>
            </a:r>
          </a:p>
        </p:txBody>
      </p:sp>
      <p:sp>
        <p:nvSpPr>
          <p:cNvPr id="3" name="Content Placeholder 2"/>
          <p:cNvSpPr>
            <a:spLocks noGrp="1"/>
          </p:cNvSpPr>
          <p:nvPr>
            <p:ph idx="1"/>
          </p:nvPr>
        </p:nvSpPr>
        <p:spPr/>
        <p:txBody>
          <a:bodyPr>
            <a:normAutofit lnSpcReduction="10000"/>
          </a:bodyPr>
          <a:lstStyle/>
          <a:p>
            <a:r>
              <a:rPr lang="en-US" dirty="0"/>
              <a:t>The number of petals on some flowers or seeds in sunflowers follows the Fibonacci sequence..</a:t>
            </a:r>
          </a:p>
          <a:p>
            <a:pPr lvl="1"/>
            <a:r>
              <a:rPr lang="en-US" dirty="0"/>
              <a:t>It is believed that in Darwinian processes, each petal is placed to allow for the best possible exposure to sunlight and other factors</a:t>
            </a:r>
          </a:p>
          <a:p>
            <a:pPr lvl="1"/>
            <a:r>
              <a:rPr lang="en-US" dirty="0"/>
              <a:t>The measurement of the human navel to the floor and the top of the head to the navel is the Golden ratio</a:t>
            </a:r>
          </a:p>
          <a:p>
            <a:pPr lvl="1"/>
            <a:r>
              <a:rPr lang="en-US" dirty="0">
                <a:hlinkClick r:id="rId2"/>
              </a:rPr>
              <a:t>http://io9.gizmodo.com/5985588/15-uncanny-examples-of-the-golden-ratio-in-nature</a:t>
            </a:r>
            <a:r>
              <a:rPr lang="en-US" dirty="0"/>
              <a:t> </a:t>
            </a:r>
          </a:p>
        </p:txBody>
      </p:sp>
    </p:spTree>
    <p:extLst>
      <p:ext uri="{BB962C8B-B14F-4D97-AF65-F5344CB8AC3E}">
        <p14:creationId xmlns:p14="http://schemas.microsoft.com/office/powerpoint/2010/main" val="1738270530"/>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18593</TotalTime>
  <Words>795</Words>
  <Application>Microsoft Office PowerPoint</Application>
  <PresentationFormat>On-screen Show (4:3)</PresentationFormat>
  <Paragraphs>71</Paragraphs>
  <Slides>12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Blank</vt:lpstr>
      <vt:lpstr>Question</vt:lpstr>
      <vt:lpstr>Cells</vt:lpstr>
      <vt:lpstr>Stars</vt:lpstr>
      <vt:lpstr>Of Humans, Galaxies and Atoms</vt:lpstr>
      <vt:lpstr>Big Numbers</vt:lpstr>
      <vt:lpstr>Golden Ratio</vt:lpstr>
      <vt:lpstr>Golden Ratio</vt:lpstr>
      <vt:lpstr>Golden Ratio in Design </vt:lpstr>
      <vt:lpstr>Golden Ratio in nature</vt:lpstr>
      <vt:lpstr>Golden Ratio in nature</vt:lpstr>
      <vt:lpstr>Golden Ratio and Fibonacci</vt:lpstr>
      <vt:lpstr>Moral</vt:lpstr>
    </vt:vector>
  </TitlesOfParts>
  <Company>The MITRE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Mitre</dc:creator>
  <cp:lastModifiedBy>Dino Konstantopoulos</cp:lastModifiedBy>
  <cp:revision>473</cp:revision>
  <cp:lastPrinted>2011-06-29T21:06:15Z</cp:lastPrinted>
  <dcterms:created xsi:type="dcterms:W3CDTF">2010-04-15T06:24:02Z</dcterms:created>
  <dcterms:modified xsi:type="dcterms:W3CDTF">2022-01-24T04:40:16Z</dcterms:modified>
</cp:coreProperties>
</file>